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handoutMasterIdLst>
    <p:handoutMasterId r:id="rId13"/>
  </p:handoutMasterIdLst>
  <p:sldIdLst>
    <p:sldId id="265" r:id="rId3"/>
    <p:sldId id="256" r:id="rId4"/>
    <p:sldId id="258" r:id="rId6"/>
    <p:sldId id="259" r:id="rId7"/>
    <p:sldId id="260" r:id="rId8"/>
    <p:sldId id="262" r:id="rId9"/>
    <p:sldId id="263" r:id="rId10"/>
    <p:sldId id="264" r:id="rId11"/>
    <p:sldId id="266" r:id="rId12"/>
  </p:sldIdLst>
  <p:sldSz cx="12192000" cy="6858000"/>
  <p:notesSz cx="7103745" cy="10234295"/>
  <p:custShowLst>
    <p:custShow name="自定义放映 1" id="0">
      <p:sldLst>
        <p:sld r:id="rId4"/>
      </p:sldLst>
    </p:custShow>
  </p:custShowLst>
  <p:custDataLst>
    <p:tags r:id="rId1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6" d="100"/>
          <a:sy n="76" d="100"/>
        </p:scale>
        <p:origin x="67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A7E58-DA09-46F2-AF6F-48E6C4911B1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2BB49B-A937-4198-B76B-880F80DACAC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/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1065614" y="2757593"/>
            <a:ext cx="10060772" cy="132588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907419" y="2667020"/>
            <a:ext cx="6908800" cy="1676400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CN" altLang="en-US"/>
              <a:t>谢    谢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4476751" y="1821180"/>
            <a:ext cx="3238500" cy="132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大</a:t>
            </a:r>
            <a:endParaRPr lang="zh-CN" altLang="en-US"/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63535" y="3381376"/>
            <a:ext cx="3064933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41148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8229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6459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96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900"/>
        </a:spcBef>
        <a:spcAft>
          <a:spcPct val="0"/>
        </a:spcAft>
        <a:buFont typeface="Arial" panose="020B0604020202020204" pitchFamily="34" charset="0"/>
        <a:defRPr sz="28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61722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rtl="0" eaLnBrk="1" fontAlgn="base" hangingPunct="1">
        <a:lnSpc>
          <a:spcPct val="90000"/>
        </a:lnSpc>
        <a:spcBef>
          <a:spcPts val="45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混合运算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3713163"/>
            <a:ext cx="9144000" cy="2387600"/>
          </a:xfrm>
        </p:spPr>
        <p:txBody>
          <a:bodyPr>
            <a:normAutofit fontScale="90000"/>
          </a:bodyPr>
          <a:lstStyle/>
          <a:p>
            <a:pPr algn="l"/>
            <a:br>
              <a:rPr lang="zh-CN" altLang="en-US" sz="40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</a:br>
            <a:br>
              <a:rPr lang="zh-CN" altLang="en-US" sz="40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</a:br>
            <a:r>
              <a:rPr lang="en-US" altLang="zh-CN" sz="40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40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、在没有括号的算式里，如果有乘、除法，又有加、减法，要先算（       ），后算（        ）。</a:t>
            </a:r>
            <a:br>
              <a:rPr lang="zh-CN" altLang="en-US" sz="40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</a:br>
            <a:endParaRPr lang="zh-CN" altLang="en-US" sz="40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1681480" y="1214438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br>
              <a:rPr lang="zh-CN" altLang="en-US" sz="40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</a:br>
            <a:br>
              <a:rPr lang="zh-CN" altLang="en-US" sz="4000">
                <a:latin typeface="楷体_GB2312" panose="02010609030101010101" pitchFamily="49" charset="-122"/>
                <a:ea typeface="楷体_GB2312" panose="02010609030101010101" pitchFamily="49" charset="-122"/>
                <a:sym typeface="宋体" panose="02010600030101010101" pitchFamily="2" charset="-122"/>
              </a:rPr>
            </a:br>
            <a:endParaRPr lang="zh-CN" altLang="en-US" sz="4000">
              <a:latin typeface="楷体_GB2312" panose="02010609030101010101" pitchFamily="49" charset="-122"/>
              <a:ea typeface="楷体_GB2312" panose="0201060903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82115" y="1214755"/>
            <a:ext cx="8746490" cy="1676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36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zh-CN" altLang="en-US" sz="36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、没有括号的算式里，只有加、减法运算或只有</a:t>
            </a: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乘、除法运算时，我们要（          ）按顺序进行计算；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9718" name="文本框 29717"/>
          <p:cNvSpPr txBox="1"/>
          <p:nvPr/>
        </p:nvSpPr>
        <p:spPr>
          <a:xfrm>
            <a:off x="8010525" y="1702435"/>
            <a:ext cx="2190115" cy="64008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从左往右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54775" y="4419600"/>
            <a:ext cx="2219325" cy="64008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乘、除法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11680" y="4928235"/>
            <a:ext cx="2219960" cy="64008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加、减法</a:t>
            </a:r>
            <a:endParaRPr lang="zh-CN" altLang="en-US" sz="3600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9718" grpId="0"/>
      <p:bldP spid="7" grpId="0" build="allAtOnce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04813"/>
            <a:ext cx="6130925" cy="8509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j-cs"/>
              </a:rPr>
              <a:t>一、激趣导入</a:t>
            </a:r>
            <a:endParaRPr kumimoji="0" lang="en-US" altLang="zh-CN" sz="40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+mj-ea"/>
              <a:cs typeface="+mj-cs"/>
            </a:endParaRPr>
          </a:p>
        </p:txBody>
      </p:sp>
      <p:sp>
        <p:nvSpPr>
          <p:cNvPr id="26628" name="Rectangle 2"/>
          <p:cNvSpPr/>
          <p:nvPr/>
        </p:nvSpPr>
        <p:spPr>
          <a:xfrm>
            <a:off x="1919288" y="1268413"/>
            <a:ext cx="613092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>
                <a:latin typeface="Times New Roman" panose="02020603050405020304" pitchFamily="49" charset="-122"/>
                <a:ea typeface="楷体" panose="02010609060101010101" pitchFamily="49" charset="-122"/>
              </a:rPr>
              <a:t>说出各题的运算顺序并计算。 </a:t>
            </a:r>
            <a:endParaRPr lang="en-US" altLang="zh-CN" sz="26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6629" name="Rectangle 2"/>
          <p:cNvSpPr/>
          <p:nvPr/>
        </p:nvSpPr>
        <p:spPr>
          <a:xfrm>
            <a:off x="2417763" y="1987550"/>
            <a:ext cx="3173412" cy="720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       1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0</a:t>
            </a:r>
            <a:r>
              <a:rPr lang="zh-CN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26630" name="Rectangle 2"/>
          <p:cNvSpPr/>
          <p:nvPr/>
        </p:nvSpPr>
        <p:spPr>
          <a:xfrm>
            <a:off x="3054350" y="3154363"/>
            <a:ext cx="3186113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1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0</a:t>
            </a:r>
            <a:r>
              <a:rPr lang="zh-CN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zh-CN" altLang="en-US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                               </a:t>
            </a:r>
            <a:endParaRPr lang="en-US" altLang="zh-CN" sz="26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45080" name="Line 24"/>
          <p:cNvSpPr/>
          <p:nvPr/>
        </p:nvSpPr>
        <p:spPr>
          <a:xfrm>
            <a:off x="3106738" y="2565400"/>
            <a:ext cx="9017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5081" name="Line 25"/>
          <p:cNvSpPr/>
          <p:nvPr/>
        </p:nvSpPr>
        <p:spPr>
          <a:xfrm>
            <a:off x="3865563" y="3789363"/>
            <a:ext cx="1077912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6640" name="Rectangle 43"/>
          <p:cNvSpPr/>
          <p:nvPr/>
        </p:nvSpPr>
        <p:spPr>
          <a:xfrm>
            <a:off x="7419975" y="3284538"/>
            <a:ext cx="2420938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＋（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zh-CN" altLang="en-US" sz="2400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6641" name="Rectangle 44"/>
          <p:cNvSpPr/>
          <p:nvPr/>
        </p:nvSpPr>
        <p:spPr>
          <a:xfrm>
            <a:off x="6816725" y="1989138"/>
            <a:ext cx="2797175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        7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＋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endParaRPr lang="zh-CN" altLang="en-US" sz="24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5101" name="Line 45"/>
          <p:cNvSpPr/>
          <p:nvPr/>
        </p:nvSpPr>
        <p:spPr>
          <a:xfrm>
            <a:off x="7464425" y="2492375"/>
            <a:ext cx="75247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5104" name="Line 48"/>
          <p:cNvSpPr/>
          <p:nvPr/>
        </p:nvSpPr>
        <p:spPr>
          <a:xfrm>
            <a:off x="8112125" y="3789363"/>
            <a:ext cx="1100138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2" name="Rectangle 2"/>
          <p:cNvSpPr/>
          <p:nvPr/>
        </p:nvSpPr>
        <p:spPr>
          <a:xfrm>
            <a:off x="2682240" y="2446655"/>
            <a:ext cx="3234055" cy="116967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    </a:t>
            </a:r>
            <a:r>
              <a:rPr 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5 </a:t>
            </a:r>
            <a:r>
              <a:rPr lang="en-US" sz="2400"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＋</a:t>
            </a:r>
            <a:r>
              <a:rPr 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2×5                                  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440488" y="2492375"/>
            <a:ext cx="3173412" cy="7207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            </a:t>
            </a:r>
            <a:r>
              <a:rPr 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20</a:t>
            </a:r>
            <a:r>
              <a:rPr lang="en-US" sz="2400"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÷</a:t>
            </a:r>
            <a:r>
              <a:rPr lang="zh-CN" altLang="en-US" sz="24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24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4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" name="Line 24"/>
          <p:cNvSpPr/>
          <p:nvPr/>
        </p:nvSpPr>
        <p:spPr>
          <a:xfrm>
            <a:off x="7389178" y="3031490"/>
            <a:ext cx="9017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6" name="Line 24"/>
          <p:cNvSpPr/>
          <p:nvPr/>
        </p:nvSpPr>
        <p:spPr>
          <a:xfrm>
            <a:off x="3553778" y="3213100"/>
            <a:ext cx="9017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66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5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二、探究新知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5123" name="Rectangle 4"/>
          <p:cNvSpPr/>
          <p:nvPr/>
        </p:nvSpPr>
        <p:spPr>
          <a:xfrm>
            <a:off x="1916113" y="1595438"/>
            <a:ext cx="8713787" cy="6477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（一）独立尝试有小括号的混合运算</a:t>
            </a:r>
            <a:endParaRPr lang="zh-CN" altLang="en-US" sz="28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4038" name="Rectangle 2"/>
          <p:cNvSpPr>
            <a:spLocks noChangeArrowheads="1"/>
          </p:cNvSpPr>
          <p:nvPr/>
        </p:nvSpPr>
        <p:spPr bwMode="auto">
          <a:xfrm>
            <a:off x="3890645" y="2343150"/>
            <a:ext cx="3024188" cy="1800225"/>
          </a:xfrm>
          <a:prstGeom prst="rect">
            <a:avLst/>
          </a:prstGeom>
          <a:solidFill>
            <a:srgbClr val="FFFFC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4039" name="Rectangle 8"/>
          <p:cNvSpPr>
            <a:spLocks noChangeArrowheads="1"/>
          </p:cNvSpPr>
          <p:nvPr/>
        </p:nvSpPr>
        <p:spPr bwMode="auto">
          <a:xfrm>
            <a:off x="7265670" y="2342515"/>
            <a:ext cx="3024188" cy="1800225"/>
          </a:xfrm>
          <a:prstGeom prst="rect">
            <a:avLst/>
          </a:prstGeom>
          <a:solidFill>
            <a:srgbClr val="CCEC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6" name="Rectangle 2"/>
          <p:cNvSpPr/>
          <p:nvPr/>
        </p:nvSpPr>
        <p:spPr>
          <a:xfrm>
            <a:off x="4107498" y="2420938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×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127" name="Rectangle 2"/>
          <p:cNvSpPr/>
          <p:nvPr/>
        </p:nvSpPr>
        <p:spPr>
          <a:xfrm>
            <a:off x="6977063" y="2420938"/>
            <a:ext cx="3313112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（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77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42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4042" name="Text Box 10"/>
          <p:cNvSpPr txBox="1"/>
          <p:nvPr/>
        </p:nvSpPr>
        <p:spPr>
          <a:xfrm>
            <a:off x="1342390" y="4724400"/>
            <a:ext cx="894778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要求：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、同桌之间互相读一读上面的算式；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  2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、同桌之间互相说说每道题先算什么，再算什么；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  <a:p>
            <a:pPr lvl="0" eaLnBrk="1" hangingPunct="1">
              <a:lnSpc>
                <a:spcPct val="100000"/>
              </a:lnSpc>
            </a:pP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  3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、在练习本上尝试用脱式进行计算。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519430" y="2342515"/>
            <a:ext cx="3024188" cy="1800225"/>
          </a:xfrm>
          <a:prstGeom prst="rect">
            <a:avLst/>
          </a:prstGeom>
          <a:solidFill>
            <a:srgbClr val="CCEC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9778" y="2517458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58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23＋7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8"/>
          <p:cNvSpPr>
            <a:spLocks noChangeArrowheads="1"/>
          </p:cNvSpPr>
          <p:nvPr/>
        </p:nvSpPr>
        <p:spPr bwMode="auto">
          <a:xfrm>
            <a:off x="6311900" y="2511425"/>
            <a:ext cx="2879725" cy="1800225"/>
          </a:xfrm>
          <a:prstGeom prst="rect">
            <a:avLst/>
          </a:prstGeom>
          <a:solidFill>
            <a:srgbClr val="CCECFF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二、探究新知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3200400" y="2476500"/>
            <a:ext cx="2879725" cy="1800225"/>
          </a:xfrm>
          <a:prstGeom prst="rect">
            <a:avLst/>
          </a:prstGeom>
          <a:solidFill>
            <a:srgbClr val="FFFFCC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6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9" name="Rectangle 2"/>
          <p:cNvSpPr/>
          <p:nvPr/>
        </p:nvSpPr>
        <p:spPr>
          <a:xfrm>
            <a:off x="3424238" y="2303463"/>
            <a:ext cx="252730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×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6150" name="Rectangle 2"/>
          <p:cNvSpPr/>
          <p:nvPr/>
        </p:nvSpPr>
        <p:spPr>
          <a:xfrm>
            <a:off x="6238875" y="2274888"/>
            <a:ext cx="302577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（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77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42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6088" name="Text Box 8"/>
          <p:cNvSpPr txBox="1"/>
          <p:nvPr/>
        </p:nvSpPr>
        <p:spPr>
          <a:xfrm>
            <a:off x="2063750" y="4365625"/>
            <a:ext cx="7056438" cy="365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00000"/>
              </a:lnSpc>
            </a:pPr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问题：</a:t>
            </a:r>
            <a:r>
              <a:rPr lang="en-US" altLang="zh-CN" b="1">
                <a:latin typeface="Times New Roman" panose="02020603050405020304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1. </a:t>
            </a:r>
            <a:r>
              <a:rPr lang="zh-CN" altLang="en-US" b="1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这两道题你们是怎么算的？</a:t>
            </a:r>
            <a:endParaRPr lang="zh-CN" altLang="en-US" b="1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6152" name="Rectangle 4"/>
          <p:cNvSpPr/>
          <p:nvPr/>
        </p:nvSpPr>
        <p:spPr>
          <a:xfrm>
            <a:off x="1916113" y="1595438"/>
            <a:ext cx="8751887" cy="6429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lvl="0" indent="-342900" eaLnBrk="1" hangingPunct="1">
              <a:lnSpc>
                <a:spcPct val="100000"/>
              </a:lnSpc>
              <a:spcBef>
                <a:spcPct val="20000"/>
              </a:spcBef>
            </a:pP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（二）</a:t>
            </a:r>
            <a:r>
              <a:rPr lang="zh-CN" altLang="en-US" sz="3000">
                <a:latin typeface="Times New Roman" panose="02020603050405020304" pitchFamily="34" charset="0"/>
                <a:ea typeface="楷体" panose="02010609060101010101" pitchFamily="49" charset="-122"/>
              </a:rPr>
              <a:t>反馈交流，有小括号的算式的运算顺序</a:t>
            </a:r>
            <a:endParaRPr lang="en-US" altLang="zh-CN" sz="3000">
              <a:solidFill>
                <a:srgbClr val="1C1C1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2927350" y="2986088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" name="Rectangle 2"/>
          <p:cNvSpPr/>
          <p:nvPr/>
        </p:nvSpPr>
        <p:spPr>
          <a:xfrm>
            <a:off x="2927350" y="3429000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6" name="Rectangle 2"/>
          <p:cNvSpPr/>
          <p:nvPr/>
        </p:nvSpPr>
        <p:spPr>
          <a:xfrm>
            <a:off x="6311900" y="2990850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6311900" y="3425825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3430588" y="2982913"/>
            <a:ext cx="25209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×</a:t>
            </a:r>
            <a:r>
              <a:rPr lang="zh-CN" altLang="en-US" sz="2600">
                <a:solidFill>
                  <a:srgbClr val="FF33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endParaRPr lang="en-US" altLang="zh-CN" sz="2600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6095" name="Line 15"/>
          <p:cNvSpPr/>
          <p:nvPr/>
        </p:nvSpPr>
        <p:spPr>
          <a:xfrm>
            <a:off x="4057650" y="2946400"/>
            <a:ext cx="13716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6096" name="Line 16"/>
          <p:cNvSpPr/>
          <p:nvPr/>
        </p:nvSpPr>
        <p:spPr>
          <a:xfrm>
            <a:off x="6773863" y="2946400"/>
            <a:ext cx="1419225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46097" name="Line 17"/>
          <p:cNvSpPr/>
          <p:nvPr/>
        </p:nvSpPr>
        <p:spPr>
          <a:xfrm flipH="1">
            <a:off x="4152900" y="2936875"/>
            <a:ext cx="0" cy="28733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10" name="Rectangle 2"/>
          <p:cNvSpPr/>
          <p:nvPr/>
        </p:nvSpPr>
        <p:spPr>
          <a:xfrm>
            <a:off x="6499225" y="2982913"/>
            <a:ext cx="276542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</a:t>
            </a:r>
            <a:r>
              <a:rPr lang="en-US" altLang="zh-CN" sz="2600">
                <a:solidFill>
                  <a:srgbClr val="FF33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35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÷</a:t>
            </a: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endParaRPr lang="en-US" altLang="zh-CN" sz="2600">
              <a:solidFill>
                <a:schemeClr val="tx2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46098" name="Line 18"/>
          <p:cNvSpPr/>
          <p:nvPr/>
        </p:nvSpPr>
        <p:spPr>
          <a:xfrm flipH="1">
            <a:off x="7027863" y="2936875"/>
            <a:ext cx="0" cy="287338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9" name="Rectangle 2"/>
          <p:cNvSpPr/>
          <p:nvPr/>
        </p:nvSpPr>
        <p:spPr>
          <a:xfrm>
            <a:off x="3432175" y="3429000"/>
            <a:ext cx="25209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FF33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14</a:t>
            </a:r>
            <a:endParaRPr lang="en-US" altLang="zh-CN" sz="2600">
              <a:solidFill>
                <a:srgbClr val="FF33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6527800" y="3429000"/>
            <a:ext cx="269240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</a:t>
            </a:r>
            <a:r>
              <a:rPr lang="en-US" altLang="zh-CN" sz="2600">
                <a:solidFill>
                  <a:srgbClr val="FF33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endParaRPr lang="en-US" altLang="zh-CN" sz="2600">
              <a:solidFill>
                <a:srgbClr val="FF33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46102" name="Text Box 22"/>
          <p:cNvSpPr txBox="1"/>
          <p:nvPr/>
        </p:nvSpPr>
        <p:spPr>
          <a:xfrm>
            <a:off x="2063750" y="5537200"/>
            <a:ext cx="820896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小结：算式里有小括号的，</a:t>
            </a:r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</a:rPr>
              <a:t>我们要先算括号里面的。在脱式计算时要</a:t>
            </a:r>
            <a:endParaRPr lang="en-US" altLang="zh-CN"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 eaLnBrk="1" hangingPunct="1"/>
            <a:r>
              <a:rPr lang="en-US" altLang="zh-CN">
                <a:latin typeface="Times New Roman" panose="02020603050405020304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</a:rPr>
              <a:t>注意</a:t>
            </a:r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在算式下面第一行抄下没有参加计算的数和运算符号</a:t>
            </a:r>
            <a:r>
              <a:rPr lang="zh-CN" altLang="en-US">
                <a:solidFill>
                  <a:srgbClr val="1C1C1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，在</a:t>
            </a:r>
            <a:endParaRPr lang="en-US" altLang="zh-CN">
              <a:solidFill>
                <a:srgbClr val="1C1C1C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  <a:p>
            <a:pPr lvl="0" eaLnBrk="1" hangingPunct="1"/>
            <a:r>
              <a:rPr lang="en-US" altLang="zh-CN">
                <a:solidFill>
                  <a:srgbClr val="1C1C1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>
                <a:solidFill>
                  <a:srgbClr val="1C1C1C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第二行写出第二步计算的结果。等号要对齐。</a:t>
            </a:r>
            <a:r>
              <a:rPr lang="en-US" altLang="zh-CN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en-US" altLang="zh-CN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6104" name="Text Box 24"/>
          <p:cNvSpPr txBox="1">
            <a:spLocks noChangeArrowheads="1"/>
          </p:cNvSpPr>
          <p:nvPr/>
        </p:nvSpPr>
        <p:spPr bwMode="auto">
          <a:xfrm>
            <a:off x="2855913" y="5119688"/>
            <a:ext cx="7343775" cy="39624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2</a:t>
            </a:r>
            <a:r>
              <a:rPr kumimoji="0" lang="zh-CN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、</a:t>
            </a:r>
            <a:r>
              <a:rPr kumimoji="0" lang="en-US" altLang="zh-CN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 </a:t>
            </a:r>
            <a:r>
              <a:rPr kumimoji="0" lang="zh-CN" altLang="en-US" sz="2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在有小括号的混合算式中，按怎样的运算顺序进行计算呢？</a:t>
            </a:r>
            <a:endParaRPr kumimoji="0" lang="zh-CN" altLang="en-US" sz="20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49" charset="-122"/>
              <a:ea typeface="楷体" panose="020106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426085" y="2479675"/>
            <a:ext cx="2774315" cy="1800225"/>
          </a:xfrm>
          <a:prstGeom prst="rect">
            <a:avLst/>
          </a:prstGeom>
          <a:solidFill>
            <a:srgbClr val="CCECFF"/>
          </a:solidFill>
          <a:ln w="38100" cap="flat" cmpd="sng" algn="ctr">
            <a:solidFill>
              <a:srgbClr val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99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"/>
          <p:cNvSpPr/>
          <p:nvPr/>
        </p:nvSpPr>
        <p:spPr>
          <a:xfrm>
            <a:off x="622618" y="2303463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58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23＋7</a:t>
            </a:r>
            <a:r>
              <a:rPr lang="zh-CN" altLang="en-US" sz="2600"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3" name="Line 15"/>
          <p:cNvSpPr/>
          <p:nvPr/>
        </p:nvSpPr>
        <p:spPr>
          <a:xfrm>
            <a:off x="1555750" y="2928620"/>
            <a:ext cx="1371600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/>
        </p:txBody>
      </p:sp>
      <p:sp>
        <p:nvSpPr>
          <p:cNvPr id="15" name="Line 17"/>
          <p:cNvSpPr/>
          <p:nvPr/>
        </p:nvSpPr>
        <p:spPr>
          <a:xfrm>
            <a:off x="1916430" y="2927985"/>
            <a:ext cx="635" cy="226695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/>
        </p:txBody>
      </p:sp>
      <p:sp>
        <p:nvSpPr>
          <p:cNvPr id="16" name="Rectangle 2"/>
          <p:cNvSpPr/>
          <p:nvPr/>
        </p:nvSpPr>
        <p:spPr>
          <a:xfrm>
            <a:off x="153035" y="3514725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7" name="Rectangle 2"/>
          <p:cNvSpPr/>
          <p:nvPr/>
        </p:nvSpPr>
        <p:spPr>
          <a:xfrm>
            <a:off x="153035" y="3003550"/>
            <a:ext cx="71913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r>
              <a:rPr lang="zh-CN" altLang="zh-CN" sz="2600">
                <a:solidFill>
                  <a:schemeClr val="tx2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endParaRPr lang="en-US" altLang="zh-CN" sz="2600">
              <a:solidFill>
                <a:schemeClr val="tx2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8" name="Rectangle 2"/>
          <p:cNvSpPr/>
          <p:nvPr/>
        </p:nvSpPr>
        <p:spPr>
          <a:xfrm>
            <a:off x="3559175" y="3514725"/>
            <a:ext cx="25209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endParaRPr lang="en-US" altLang="zh-CN" sz="2600">
              <a:solidFill>
                <a:srgbClr val="FF3300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9" name="Rectangle 2"/>
          <p:cNvSpPr/>
          <p:nvPr/>
        </p:nvSpPr>
        <p:spPr>
          <a:xfrm>
            <a:off x="800735" y="3003550"/>
            <a:ext cx="3023870" cy="79629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latin typeface="Times New Roman" panose="02020603050405020304" pitchFamily="34" charset="0"/>
                <a:ea typeface="楷体" panose="02010609060101010101" pitchFamily="49" charset="-122"/>
              </a:rPr>
              <a:t>58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30</a:t>
            </a:r>
            <a:endParaRPr lang="en-US" altLang="zh-CN" sz="2600">
              <a:solidFill>
                <a:srgbClr val="1C1C1C"/>
              </a:solidFill>
              <a:latin typeface="Times New Roman" panose="02020603050405020304" pitchFamily="34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Rectangle 2"/>
          <p:cNvSpPr/>
          <p:nvPr/>
        </p:nvSpPr>
        <p:spPr>
          <a:xfrm>
            <a:off x="728980" y="3429000"/>
            <a:ext cx="316738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28</a:t>
            </a:r>
            <a:endParaRPr lang="en-US" altLang="zh-CN" sz="2600">
              <a:solidFill>
                <a:srgbClr val="1C1C1C"/>
              </a:solidFill>
              <a:latin typeface="Times New Roman" panose="02020603050405020304" pitchFamily="34" charset="0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8" grpId="0"/>
      <p:bldP spid="4" grpId="0"/>
      <p:bldP spid="5" grpId="0"/>
      <p:bldP spid="6" grpId="0"/>
      <p:bldP spid="7" grpId="0"/>
      <p:bldP spid="8" grpId="0"/>
      <p:bldP spid="10" grpId="0"/>
      <p:bldP spid="9" grpId="0"/>
      <p:bldP spid="11" grpId="0"/>
      <p:bldP spid="46102" grpId="0"/>
      <p:bldP spid="46104" grpId="0"/>
      <p:bldP spid="16" grpId="0"/>
      <p:bldP spid="16" grpId="1"/>
      <p:bldP spid="17" grpId="1"/>
      <p:bldP spid="18" grpId="0"/>
      <p:bldP spid="19" grpId="2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2"/>
          <p:cNvSpPr txBox="1"/>
          <p:nvPr/>
        </p:nvSpPr>
        <p:spPr>
          <a:xfrm>
            <a:off x="1774825" y="2280920"/>
            <a:ext cx="8785225" cy="45720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eaLnBrk="1" hangingPunct="1">
              <a:lnSpc>
                <a:spcPct val="100000"/>
              </a:lnSpc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zh-CN" altLang="en-US" sz="24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三、巩固练习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28676" name="Rectangle 2"/>
          <p:cNvSpPr/>
          <p:nvPr/>
        </p:nvSpPr>
        <p:spPr>
          <a:xfrm>
            <a:off x="1226185" y="1565275"/>
            <a:ext cx="9142730" cy="596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30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比一比，每组中上、下两题有什么相同点和不同点？</a:t>
            </a:r>
            <a:endParaRPr lang="en-US" altLang="zh-CN" sz="30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47112" name="Text Box 8"/>
          <p:cNvSpPr txBox="1"/>
          <p:nvPr/>
        </p:nvSpPr>
        <p:spPr>
          <a:xfrm>
            <a:off x="1599565" y="5712460"/>
            <a:ext cx="8251825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小结：</a:t>
            </a: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</a:rPr>
              <a:t>算式里有括号的，要先算括号里面的。</a:t>
            </a:r>
            <a:endParaRPr lang="zh-CN" altLang="en-US" sz="32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86778" y="3495358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4＋ 5 ×7</a:t>
            </a:r>
            <a:endParaRPr lang="en-US" altLang="zh-CN" sz="2600">
              <a:solidFill>
                <a:srgbClr val="1C1C1C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7535863" y="3495358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24  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÷ 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4 ＋2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9" name="Rectangle 2"/>
          <p:cNvSpPr/>
          <p:nvPr/>
        </p:nvSpPr>
        <p:spPr>
          <a:xfrm>
            <a:off x="3939540" y="2517775"/>
            <a:ext cx="262763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72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18  ÷ 9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  <a:p>
            <a:pPr lvl="0" eaLnBrk="1" hangingPunct="1">
              <a:lnSpc>
                <a:spcPct val="100000"/>
              </a:lnSpc>
            </a:pP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1226820" y="3495675"/>
            <a:ext cx="16065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zh-CN" altLang="en-US" sz="26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    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16" name="Rectangle 2"/>
          <p:cNvSpPr/>
          <p:nvPr/>
        </p:nvSpPr>
        <p:spPr>
          <a:xfrm>
            <a:off x="915353" y="2394903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4＋5 × 7</a:t>
            </a:r>
            <a:endParaRPr lang="en-US" altLang="zh-CN" sz="2600">
              <a:solidFill>
                <a:srgbClr val="1C1C1C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0" name="Rectangle 2"/>
          <p:cNvSpPr/>
          <p:nvPr/>
        </p:nvSpPr>
        <p:spPr>
          <a:xfrm>
            <a:off x="3910965" y="3738880"/>
            <a:ext cx="262763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72</a:t>
            </a:r>
            <a:r>
              <a:rPr lang="zh-CN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18  ÷  9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  <a:p>
            <a:pPr lvl="0" eaLnBrk="1" hangingPunct="1">
              <a:lnSpc>
                <a:spcPct val="100000"/>
              </a:lnSpc>
            </a:pP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21" name="Text Box 32"/>
          <p:cNvSpPr txBox="1"/>
          <p:nvPr/>
        </p:nvSpPr>
        <p:spPr>
          <a:xfrm>
            <a:off x="7936230" y="614680"/>
            <a:ext cx="76200" cy="45720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00000"/>
              </a:lnSpc>
              <a:spcBef>
                <a:spcPct val="50000"/>
              </a:spcBef>
            </a:pPr>
            <a:r>
              <a:rPr lang="en-US" altLang="zh-CN" sz="24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zh-CN" altLang="en-US" sz="2400"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23" name="Rectangle 2"/>
          <p:cNvSpPr/>
          <p:nvPr/>
        </p:nvSpPr>
        <p:spPr>
          <a:xfrm>
            <a:off x="7531418" y="2407603"/>
            <a:ext cx="30241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24  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  <a:sym typeface="+mn-ea"/>
              </a:rPr>
              <a:t>÷ </a:t>
            </a:r>
            <a:r>
              <a:rPr lang="en-US" altLang="zh-CN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4 ＋ 2</a:t>
            </a:r>
            <a:endParaRPr lang="en-US" altLang="zh-CN" sz="26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24" name="Rectangle 2"/>
          <p:cNvSpPr/>
          <p:nvPr/>
        </p:nvSpPr>
        <p:spPr>
          <a:xfrm>
            <a:off x="3602990" y="3495675"/>
            <a:ext cx="16065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      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25" name="Rectangle 2"/>
          <p:cNvSpPr/>
          <p:nvPr/>
        </p:nvSpPr>
        <p:spPr>
          <a:xfrm>
            <a:off x="8244840" y="3495675"/>
            <a:ext cx="1606550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zh-CN" altLang="en-US" sz="26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    </a:t>
            </a:r>
            <a:r>
              <a:rPr lang="zh-CN" altLang="en-US" sz="2600" b="1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endParaRPr lang="zh-CN" altLang="en-US" sz="2600" b="1">
              <a:solidFill>
                <a:srgbClr val="FF0000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2" grpId="0"/>
      <p:bldP spid="10" grpId="0"/>
      <p:bldP spid="10" grpId="1"/>
      <p:bldP spid="24" grpId="0"/>
      <p:bldP spid="24" grpId="1"/>
      <p:bldP spid="25" grpId="0"/>
      <p:bldP spid="25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18"/>
          <p:cNvGrpSpPr/>
          <p:nvPr/>
        </p:nvGrpSpPr>
        <p:grpSpPr>
          <a:xfrm>
            <a:off x="2381250" y="5068888"/>
            <a:ext cx="3786188" cy="417513"/>
            <a:chOff x="3138" y="2922"/>
            <a:chExt cx="2385" cy="263"/>
          </a:xfrm>
        </p:grpSpPr>
        <p:sp>
          <p:nvSpPr>
            <p:cNvPr id="9232" name="Text Box 19"/>
            <p:cNvSpPr txBox="1"/>
            <p:nvPr/>
          </p:nvSpPr>
          <p:spPr>
            <a:xfrm>
              <a:off x="3138" y="2922"/>
              <a:ext cx="2385" cy="23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>
                  <a:latin typeface="楷体_GB2312" panose="02010609030101010101" pitchFamily="49" charset="-122"/>
                  <a:ea typeface="楷体_GB2312" panose="02010609030101010101" pitchFamily="49" charset="-122"/>
                </a:rPr>
                <a:t>算式：                    </a:t>
              </a:r>
              <a:endParaRPr lang="zh-CN" altLang="en-US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9233" name="Line 20"/>
            <p:cNvSpPr/>
            <p:nvPr/>
          </p:nvSpPr>
          <p:spPr>
            <a:xfrm>
              <a:off x="3684" y="3185"/>
              <a:ext cx="159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pic>
        <p:nvPicPr>
          <p:cNvPr id="9219" name="Picture 17" descr="未标题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16275" y="2384425"/>
            <a:ext cx="6192838" cy="2662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Rectangle 2"/>
          <p:cNvSpPr/>
          <p:nvPr/>
        </p:nvSpPr>
        <p:spPr>
          <a:xfrm>
            <a:off x="3257550" y="4832350"/>
            <a:ext cx="2486025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65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zh-CN" altLang="zh-CN" sz="30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5</a:t>
            </a:r>
            <a:r>
              <a:rPr lang="en-US" altLang="zh-CN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9221" name="Rectangle 2"/>
          <p:cNvSpPr/>
          <p:nvPr/>
        </p:nvSpPr>
        <p:spPr>
          <a:xfrm>
            <a:off x="1916113" y="1565275"/>
            <a:ext cx="6130925" cy="5762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3000">
                <a:latin typeface="Times New Roman" panose="02020603050405020304" pitchFamily="49" charset="-122"/>
                <a:ea typeface="楷体" panose="02010609060101010101" pitchFamily="49" charset="-122"/>
              </a:rPr>
              <a:t>先填空，再列综合算式</a:t>
            </a:r>
            <a:endParaRPr lang="en-US" altLang="zh-CN" sz="30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三、巩固练习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  <p:sp>
        <p:nvSpPr>
          <p:cNvPr id="49159" name="Text Box 7"/>
          <p:cNvSpPr txBox="1"/>
          <p:nvPr/>
        </p:nvSpPr>
        <p:spPr>
          <a:xfrm>
            <a:off x="2351405" y="5805805"/>
            <a:ext cx="6478905" cy="5791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32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想一想，什么时候需要加小括号？</a:t>
            </a:r>
            <a:r>
              <a:rPr lang="zh-CN" altLang="en-US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</a:t>
            </a:r>
            <a:endParaRPr lang="zh-CN" altLang="en-US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4" name="Rectangle 2"/>
          <p:cNvSpPr/>
          <p:nvPr/>
        </p:nvSpPr>
        <p:spPr>
          <a:xfrm>
            <a:off x="7094538" y="4832350"/>
            <a:ext cx="3128962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algn="ctr" eaLnBrk="1" hangingPunct="1">
              <a:lnSpc>
                <a:spcPct val="100000"/>
              </a:lnSpc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21÷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（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43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－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）</a:t>
            </a:r>
            <a:r>
              <a:rPr lang="zh-CN" altLang="zh-CN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＝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grpSp>
        <p:nvGrpSpPr>
          <p:cNvPr id="9225" name="Group 16"/>
          <p:cNvGrpSpPr/>
          <p:nvPr/>
        </p:nvGrpSpPr>
        <p:grpSpPr>
          <a:xfrm>
            <a:off x="6311900" y="5068888"/>
            <a:ext cx="4032250" cy="417513"/>
            <a:chOff x="3138" y="2922"/>
            <a:chExt cx="2540" cy="263"/>
          </a:xfrm>
        </p:grpSpPr>
        <p:sp>
          <p:nvSpPr>
            <p:cNvPr id="9230" name="Text Box 14"/>
            <p:cNvSpPr txBox="1"/>
            <p:nvPr/>
          </p:nvSpPr>
          <p:spPr>
            <a:xfrm>
              <a:off x="3138" y="2922"/>
              <a:ext cx="2540" cy="230"/>
            </a:xfrm>
            <a:prstGeom prst="rect">
              <a:avLst/>
            </a:prstGeom>
            <a:noFill/>
            <a:ln w="12700">
              <a:noFill/>
            </a:ln>
          </p:spPr>
          <p:txBody>
            <a:bodyPr>
              <a:spAutoFit/>
            </a:bodyPr>
            <a:lstStyle/>
            <a:p>
              <a:pPr lvl="0" eaLnBrk="1" hangingPunct="1">
                <a:spcBef>
                  <a:spcPct val="50000"/>
                </a:spcBef>
              </a:pPr>
              <a:r>
                <a:rPr lang="zh-CN" altLang="en-US">
                  <a:latin typeface="楷体_GB2312" panose="02010609030101010101" pitchFamily="49" charset="-122"/>
                  <a:ea typeface="楷体_GB2312" panose="02010609030101010101" pitchFamily="49" charset="-122"/>
                </a:rPr>
                <a:t>算式：                    </a:t>
              </a:r>
              <a:endParaRPr lang="zh-CN" altLang="en-US">
                <a:latin typeface="楷体_GB2312" panose="02010609030101010101" pitchFamily="49" charset="-122"/>
                <a:ea typeface="楷体_GB2312" panose="02010609030101010101" pitchFamily="49" charset="-122"/>
              </a:endParaRPr>
            </a:p>
          </p:txBody>
        </p:sp>
        <p:sp>
          <p:nvSpPr>
            <p:cNvPr id="9231" name="Line 15"/>
            <p:cNvSpPr/>
            <p:nvPr/>
          </p:nvSpPr>
          <p:spPr>
            <a:xfrm>
              <a:off x="3684" y="3185"/>
              <a:ext cx="1856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lstStyle/>
            <a:p/>
          </p:txBody>
        </p:sp>
      </p:grpSp>
      <p:sp>
        <p:nvSpPr>
          <p:cNvPr id="5" name="Text Box 15"/>
          <p:cNvSpPr txBox="1"/>
          <p:nvPr/>
        </p:nvSpPr>
        <p:spPr>
          <a:xfrm>
            <a:off x="4191000" y="3424238"/>
            <a:ext cx="752475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30</a:t>
            </a:r>
            <a:endParaRPr lang="en-US" altLang="zh-CN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6" name="Text Box 16"/>
          <p:cNvSpPr txBox="1"/>
          <p:nvPr/>
        </p:nvSpPr>
        <p:spPr>
          <a:xfrm>
            <a:off x="3771900" y="4386263"/>
            <a:ext cx="752475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35</a:t>
            </a:r>
            <a:endParaRPr lang="en-US" altLang="zh-CN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7" name="Text Box 17"/>
          <p:cNvSpPr txBox="1"/>
          <p:nvPr/>
        </p:nvSpPr>
        <p:spPr>
          <a:xfrm>
            <a:off x="8077200" y="3424238"/>
            <a:ext cx="752475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7</a:t>
            </a:r>
            <a:endParaRPr lang="en-US" altLang="zh-CN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  <p:sp>
        <p:nvSpPr>
          <p:cNvPr id="9234" name="Text Box 18"/>
          <p:cNvSpPr txBox="1"/>
          <p:nvPr/>
        </p:nvSpPr>
        <p:spPr>
          <a:xfrm>
            <a:off x="7658100" y="4386263"/>
            <a:ext cx="752475" cy="365760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/>
          <a:p>
            <a:pPr lvl="0" algn="ctr" eaLnBrk="1" hangingPunct="1"/>
            <a:r>
              <a:rPr lang="en-US" altLang="zh-CN">
                <a:latin typeface="Times New Roman" panose="02020603050405020304" pitchFamily="34" charset="0"/>
                <a:ea typeface="楷体" panose="02010609060101010101" pitchFamily="49" charset="-122"/>
              </a:rPr>
              <a:t>3</a:t>
            </a:r>
            <a:endParaRPr lang="en-US" altLang="zh-CN">
              <a:latin typeface="Times New Roman" panose="02020603050405020304" pitchFamily="34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9159" grpId="0"/>
      <p:bldP spid="4" grpId="0"/>
      <p:bldP spid="5" grpId="0"/>
      <p:bldP spid="6" grpId="0"/>
      <p:bldP spid="7" grpId="0"/>
      <p:bldP spid="92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/>
          <p:nvPr/>
        </p:nvSpPr>
        <p:spPr>
          <a:xfrm>
            <a:off x="1916113" y="1565275"/>
            <a:ext cx="8572500" cy="5905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zh-CN" altLang="en-US" sz="3000">
                <a:latin typeface="Times New Roman" panose="02020603050405020304" pitchFamily="49" charset="-122"/>
                <a:ea typeface="楷体" panose="02010609060101010101" pitchFamily="49" charset="-122"/>
              </a:rPr>
              <a:t>在数字间填写适当的运算符号使等式成立。</a:t>
            </a:r>
            <a:endParaRPr lang="zh-CN" altLang="en-US" sz="3000">
              <a:latin typeface="Times New Roman" panose="02020603050405020304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Rectangle 2"/>
          <p:cNvSpPr/>
          <p:nvPr/>
        </p:nvSpPr>
        <p:spPr>
          <a:xfrm>
            <a:off x="3941763" y="2624138"/>
            <a:ext cx="4333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</a:t>
            </a: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0244" name="Rectangle 2"/>
          <p:cNvSpPr/>
          <p:nvPr/>
        </p:nvSpPr>
        <p:spPr>
          <a:xfrm>
            <a:off x="5675313" y="2624138"/>
            <a:ext cx="4333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</a:t>
            </a: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0245" name="Rectangle 2"/>
          <p:cNvSpPr/>
          <p:nvPr/>
        </p:nvSpPr>
        <p:spPr>
          <a:xfrm>
            <a:off x="4845050" y="2624138"/>
            <a:ext cx="43338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</a:t>
            </a: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10246" name="Rectangle 2"/>
          <p:cNvSpPr/>
          <p:nvPr/>
        </p:nvSpPr>
        <p:spPr>
          <a:xfrm>
            <a:off x="6526213" y="2624138"/>
            <a:ext cx="433387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2</a:t>
            </a: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</a:t>
            </a: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1036955" y="4129405"/>
            <a:ext cx="9563100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问题：1. 你看见什么了？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49" charset="-122"/>
              <a:ea typeface="楷体" panose="020106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41995" name="Text Box 11"/>
          <p:cNvSpPr txBox="1"/>
          <p:nvPr/>
        </p:nvSpPr>
        <p:spPr>
          <a:xfrm>
            <a:off x="1981200" y="4923155"/>
            <a:ext cx="8002905" cy="13716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762000" lvl="0" indent="-762000" eaLnBrk="1" hangingPunct="1"/>
            <a:r>
              <a:rPr lang="zh-CN" altLang="en-US" sz="2800">
                <a:latin typeface="Times New Roman" panose="02020603050405020304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2. 你能在前三个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之间填上合适的运算符号或括号，使这个算式的运算结果等于第四个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800">
                <a:latin typeface="Times New Roman" panose="02020603050405020304" pitchFamily="34" charset="0"/>
                <a:ea typeface="楷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en-US" altLang="zh-CN" sz="2800">
                <a:latin typeface="Times New Roman" panose="02020603050405020304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</a:rPr>
              <a:t>吗</a:t>
            </a:r>
            <a:r>
              <a:rPr lang="zh-CN" altLang="en-US" sz="2800">
                <a:latin typeface="Times New Roman" panose="02020603050405020304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？看谁的方法多？</a:t>
            </a:r>
            <a:endParaRPr lang="zh-CN" altLang="en-US" sz="2800">
              <a:latin typeface="Times New Roman" panose="02020603050405020304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10249" name="Rectangle 2"/>
          <p:cNvSpPr/>
          <p:nvPr/>
        </p:nvSpPr>
        <p:spPr>
          <a:xfrm>
            <a:off x="6102350" y="2624138"/>
            <a:ext cx="433388" cy="8509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eaLnBrk="1" hangingPunct="1">
              <a:lnSpc>
                <a:spcPct val="100000"/>
              </a:lnSpc>
            </a:pPr>
            <a:r>
              <a:rPr lang="en-US" altLang="zh-CN" sz="3000">
                <a:solidFill>
                  <a:srgbClr val="FF0000"/>
                </a:solidFill>
                <a:latin typeface="Times New Roman" panose="02020603050405020304" pitchFamily="49" charset="-122"/>
                <a:ea typeface="楷体" panose="02010609060101010101" pitchFamily="49" charset="-122"/>
              </a:rPr>
              <a:t>=</a:t>
            </a:r>
            <a:r>
              <a:rPr lang="zh-CN" altLang="en-US" sz="3000">
                <a:solidFill>
                  <a:srgbClr val="1C1C1C"/>
                </a:solidFill>
                <a:latin typeface="Times New Roman" panose="02020603050405020304" pitchFamily="34" charset="0"/>
                <a:ea typeface="楷体" panose="02010609060101010101" pitchFamily="49" charset="-122"/>
              </a:rPr>
              <a:t>     </a:t>
            </a:r>
            <a:r>
              <a:rPr lang="en-US" altLang="zh-CN" sz="3000">
                <a:latin typeface="Times New Roman" panose="02020603050405020304" pitchFamily="34" charset="0"/>
                <a:ea typeface="楷体" panose="02010609060101010101" pitchFamily="49" charset="-122"/>
              </a:rPr>
              <a:t> </a:t>
            </a:r>
            <a:endParaRPr lang="en-US" altLang="zh-CN" sz="3000">
              <a:solidFill>
                <a:srgbClr val="1C1C1C"/>
              </a:solidFill>
              <a:latin typeface="Arial" panose="020B0604020202020204" pitchFamily="34" charset="0"/>
              <a:ea typeface="楷体_GB2312" panose="02010609030101010101" pitchFamily="49" charset="-122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49" charset="-122"/>
                <a:ea typeface="楷体" panose="02010609060101010101" pitchFamily="49" charset="-122"/>
                <a:cs typeface="+mn-cs"/>
              </a:rPr>
              <a:t>四、拓展练习</a:t>
            </a:r>
            <a:endParaRPr kumimoji="0" lang="en-US" altLang="zh-CN" sz="4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anose="02010609030101010101" pitchFamily="49" charset="-122"/>
              <a:ea typeface="楷体_GB2312" panose="02010609030101010101" pitchFamily="49" charset="-122"/>
              <a:cs typeface="+mn-cs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/>
      <p:bldP spid="419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/>
              <a:t>谢    谢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001500" y="114046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数学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1016</Words>
  <Application>WPS 演示</Application>
  <PresentationFormat/>
  <Paragraphs>158</Paragraphs>
  <Slides>9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  <vt:variant>
        <vt:lpstr>自定义放映</vt:lpstr>
      </vt:variant>
      <vt:variant>
        <vt:i4>1</vt:i4>
      </vt:variant>
    </vt:vector>
  </HeadingPairs>
  <TitlesOfParts>
    <vt:vector size="23" baseType="lpstr">
      <vt:lpstr>Arial</vt:lpstr>
      <vt:lpstr>宋体</vt:lpstr>
      <vt:lpstr>Wingdings</vt:lpstr>
      <vt:lpstr>楷体</vt:lpstr>
      <vt:lpstr>Calibri Light</vt:lpstr>
      <vt:lpstr>楷体_GB2312</vt:lpstr>
      <vt:lpstr>新宋体</vt:lpstr>
      <vt:lpstr>Times New Roman</vt:lpstr>
      <vt:lpstr>Times New Roman</vt:lpstr>
      <vt:lpstr>Times New Roman</vt:lpstr>
      <vt:lpstr>Arial Unicode MS</vt:lpstr>
      <vt:lpstr>Calibri</vt:lpstr>
      <vt:lpstr>数学</vt:lpstr>
      <vt:lpstr>混合运算</vt:lpstr>
      <vt:lpstr>  2、在没有括号的算式里，如果有乘、除法，又有加、减法，要先算（       ），后算（        ）。 </vt:lpstr>
      <vt:lpstr>一、激趣导入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2021-04-19T12:56:00Z</cp:lastPrinted>
  <dcterms:created xsi:type="dcterms:W3CDTF">2021-04-19T12:56:00Z</dcterms:created>
  <dcterms:modified xsi:type="dcterms:W3CDTF">2021-11-08T12:43:57Z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6FC1916E11ED414EB8B9BED64EA2AE23</vt:lpwstr>
  </property>
  <property fmtid="{D5CDD505-2E9C-101B-9397-08002B2CF9AE}" pid="7" name="KSOProductBuildVer">
    <vt:lpwstr>2052-11.1.0.11045</vt:lpwstr>
  </property>
</Properties>
</file>